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anum Gothic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Gothic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anumGothi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0561b2e1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0561b2e1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0561b2e1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0561b2e1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Transformer 구조를 대회 초반부터 시도함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(Detection에서 insight를 얻어서 Swin 활용 -&gt; CSwin, Beit까지)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학습의 시간이 절대적으로 많이 소요되는 모델들에 대회 초반부터 접근하여 충분한 실험 기간 확보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WBS 를 통해서 다양한 모델에 따른 다양한 역할을 균등하게 분배하고 수행함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팀에 주어진 컴퓨팅 자원을 최대한 활용함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0561b2e12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0561b2e12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LB score 순으로 priority 부여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동표를 받을 경우, priority 가진 모델의 표 반영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부족한 라벨일 경우 advantage를 부여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Background에 penalty 부여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상위권의 여러 모델이 만든 hardmax 값을 모두 더하고 모델의 수로 나누어 주어서 확률로 변환한 후 CRF 적용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Backbone이 동일한 모델끼리만 앙상블 진행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Backbone의 특성이 서로 다른 모델끼리 앙상블 진행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시각적 요소에서 차이가 나는 모델끼리 앙상블 진행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지속적인 시각화로 제출 전 모델의 성능을 어느 정도 예측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0561b2e1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0561b2e1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0561b2e12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0561b2e12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0561b2e1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0561b2e1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0561b2e1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0561b2e1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노션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각자의 실험내용을 페이지 단위로 관리하여 거의 모든 정보를 재 열람 할 수 있도록 저장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WBS, 모델 개발일지 등을 적극적으로 작성하고 수시로 수정하여 팀원간의 소통이 원활하도록 최적화함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팀 노션 페이지에 있는 Object detection 때의 기록도 활용하여 이전의 대회에서 했던 반성이나 꿀팁이 굉장히 많이 반영됨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0561b2e12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0561b2e12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Github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개발단계와 공유단계를 구분하여 충돌을 최소화하고 오해로 인한 버그를 줄임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대회 초기에 WBS를 설계하여 빠르게 개발 프로젝트 구조를 빌드업 할 수 있었음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개인마다 sub-main branch를 만들어 효과적으로 병렬실험의 버전을 관리함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실험이 진행된 후 최종적으로 main 브랜치에 병합하여 팀 전체의 결과물이 항상 최적의 버전을 가지도록 함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0561b2e1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0561b2e1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0561b2e1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0561b2e1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0561b2e1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0561b2e1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Crop, resize 등을 이용해서 가볍게 실험 진행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0561b2e1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0561b2e1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Wandb, 노트북 파일들을 이용해 시각화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0561b2e1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0561b2e1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TTA ⭐미친 TTA를 적용해서 receptive field를 다양하게 고려했다.(0.05씩 scale, downscaling, upscaling)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1" Type="http://schemas.openxmlformats.org/officeDocument/2006/relationships/image" Target="../media/image15.png"/><Relationship Id="rId10" Type="http://schemas.openxmlformats.org/officeDocument/2006/relationships/image" Target="../media/image27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9.jpg"/><Relationship Id="rId7" Type="http://schemas.openxmlformats.org/officeDocument/2006/relationships/image" Target="../media/image16.png"/><Relationship Id="rId8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13.jp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575" y="953150"/>
            <a:ext cx="5283975" cy="34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137850" y="434225"/>
            <a:ext cx="94197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300">
                <a:solidFill>
                  <a:srgbClr val="4F4FFC"/>
                </a:solidFill>
              </a:rPr>
              <a:t>Segmentation대회 1등 솔루션 발표 </a:t>
            </a:r>
            <a:endParaRPr b="1" sz="43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852" y="1797650"/>
            <a:ext cx="2798201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5729" l="870" r="-870" t="-5730"/>
          <a:stretch/>
        </p:blipFill>
        <p:spPr>
          <a:xfrm>
            <a:off x="652425" y="760313"/>
            <a:ext cx="4833000" cy="380483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Model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187" name="Google Shape;187;p22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4572000" y="1510875"/>
            <a:ext cx="511800" cy="17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3851400" y="2043588"/>
            <a:ext cx="511800" cy="17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4111500" y="2827850"/>
            <a:ext cx="511800" cy="17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3599575" y="3331350"/>
            <a:ext cx="923100" cy="17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2856775" y="4155050"/>
            <a:ext cx="776100" cy="17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3724550" y="4042988"/>
            <a:ext cx="48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: Ensemble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5552525" y="1781700"/>
            <a:ext cx="60837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단일 모델별 최고 LB </a:t>
            </a:r>
            <a:r>
              <a:rPr b="1" lang="en" sz="1600">
                <a:solidFill>
                  <a:schemeClr val="dk1"/>
                </a:solidFill>
              </a:rPr>
              <a:t>Score 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BEiT: 0.796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Swin: 0.772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Unet++: 0.742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HRNetV2: 0.705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Deeplabv3+: 0.686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Emsemble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03" name="Google Shape;203;p23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3"/>
          <p:cNvSpPr txBox="1"/>
          <p:nvPr/>
        </p:nvSpPr>
        <p:spPr>
          <a:xfrm>
            <a:off x="352575" y="1137875"/>
            <a:ext cx="666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Pixel-wise Hard Voting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Model weight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Class weight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Background penalty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688" y="1617275"/>
            <a:ext cx="1984599" cy="19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-85850" y="2557200"/>
            <a:ext cx="7107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Score </a:t>
            </a:r>
            <a:r>
              <a:rPr lang="en" sz="1900">
                <a:solidFill>
                  <a:schemeClr val="dk1"/>
                </a:solidFill>
              </a:rPr>
              <a:t>: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Transformer: </a:t>
            </a:r>
            <a:r>
              <a:rPr lang="en" sz="1700">
                <a:solidFill>
                  <a:srgbClr val="4F4FFC"/>
                </a:solidFill>
              </a:rPr>
              <a:t>0.796 </a:t>
            </a:r>
            <a:r>
              <a:rPr lang="en" sz="1700">
                <a:solidFill>
                  <a:schemeClr val="dk1"/>
                </a:solidFill>
              </a:rPr>
              <a:t>+ </a:t>
            </a:r>
            <a:r>
              <a:rPr lang="en" sz="1700">
                <a:solidFill>
                  <a:srgbClr val="4F4FFC"/>
                </a:solidFill>
              </a:rPr>
              <a:t>0.790</a:t>
            </a:r>
            <a:r>
              <a:rPr lang="en" sz="1700">
                <a:solidFill>
                  <a:schemeClr val="dk1"/>
                </a:solidFill>
              </a:rPr>
              <a:t> +</a:t>
            </a:r>
            <a:r>
              <a:rPr lang="en" sz="1700">
                <a:solidFill>
                  <a:srgbClr val="4F4FFC"/>
                </a:solidFill>
              </a:rPr>
              <a:t> 0.772 </a:t>
            </a:r>
            <a:r>
              <a:rPr lang="en" sz="1700">
                <a:solidFill>
                  <a:schemeClr val="dk1"/>
                </a:solidFill>
              </a:rPr>
              <a:t>=&gt; </a:t>
            </a:r>
            <a:r>
              <a:rPr lang="en" sz="1700">
                <a:solidFill>
                  <a:srgbClr val="4F4FFC"/>
                </a:solidFill>
              </a:rPr>
              <a:t>0.801</a:t>
            </a:r>
            <a:endParaRPr sz="1700">
              <a:solidFill>
                <a:srgbClr val="4F4FF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All models:</a:t>
            </a:r>
            <a:r>
              <a:rPr lang="en" sz="1700">
                <a:solidFill>
                  <a:srgbClr val="4F4FFC"/>
                </a:solidFill>
              </a:rPr>
              <a:t> 0.796 </a:t>
            </a:r>
            <a:r>
              <a:rPr lang="en" sz="1700">
                <a:solidFill>
                  <a:schemeClr val="dk1"/>
                </a:solidFill>
              </a:rPr>
              <a:t>+</a:t>
            </a:r>
            <a:r>
              <a:rPr lang="en" sz="1700">
                <a:solidFill>
                  <a:srgbClr val="4F4FFC"/>
                </a:solidFill>
              </a:rPr>
              <a:t> 0.790 </a:t>
            </a:r>
            <a:r>
              <a:rPr lang="en" sz="1700">
                <a:solidFill>
                  <a:schemeClr val="dk1"/>
                </a:solidFill>
              </a:rPr>
              <a:t>+</a:t>
            </a:r>
            <a:r>
              <a:rPr lang="en" sz="1700">
                <a:solidFill>
                  <a:srgbClr val="4F4FFC"/>
                </a:solidFill>
              </a:rPr>
              <a:t> 0.772 </a:t>
            </a:r>
            <a:r>
              <a:rPr lang="en" sz="1700">
                <a:solidFill>
                  <a:schemeClr val="dk1"/>
                </a:solidFill>
              </a:rPr>
              <a:t>+ </a:t>
            </a:r>
            <a:r>
              <a:rPr lang="en" sz="1700">
                <a:solidFill>
                  <a:srgbClr val="4F4FFC"/>
                </a:solidFill>
              </a:rPr>
              <a:t>0.742 </a:t>
            </a:r>
            <a:r>
              <a:rPr lang="en" sz="1700">
                <a:solidFill>
                  <a:schemeClr val="dk1"/>
                </a:solidFill>
              </a:rPr>
              <a:t>+ </a:t>
            </a:r>
            <a:r>
              <a:rPr lang="en" sz="1700">
                <a:solidFill>
                  <a:srgbClr val="4F4FFC"/>
                </a:solidFill>
              </a:rPr>
              <a:t>0.705 </a:t>
            </a:r>
            <a:r>
              <a:rPr lang="en" sz="1700">
                <a:solidFill>
                  <a:schemeClr val="dk1"/>
                </a:solidFill>
              </a:rPr>
              <a:t>=&gt;</a:t>
            </a:r>
            <a:r>
              <a:rPr lang="en" sz="1700">
                <a:solidFill>
                  <a:srgbClr val="4F4FFC"/>
                </a:solidFill>
              </a:rPr>
              <a:t> 0.802</a:t>
            </a:r>
            <a:endParaRPr sz="1700">
              <a:solidFill>
                <a:srgbClr val="4F4FF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Conclusion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15" name="Google Shape;215;p24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2052975" y="1227650"/>
            <a:ext cx="436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4F4FFC"/>
                </a:solidFill>
              </a:rPr>
              <a:t>+</a:t>
            </a:r>
            <a:endParaRPr b="1" sz="4300">
              <a:solidFill>
                <a:srgbClr val="4F4FFC"/>
              </a:solidFill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5598150" y="1227650"/>
            <a:ext cx="436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?</a:t>
            </a:r>
            <a:endParaRPr b="1" sz="3600">
              <a:solidFill>
                <a:schemeClr val="dk1"/>
              </a:solidFill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1064275" y="2181888"/>
            <a:ext cx="3205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" sz="1900">
                <a:solidFill>
                  <a:schemeClr val="dk1"/>
                </a:solidFill>
              </a:rPr>
              <a:t>사전 계획 수립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" sz="1900">
                <a:solidFill>
                  <a:schemeClr val="dk1"/>
                </a:solidFill>
              </a:rPr>
              <a:t>분업, 환경설정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" sz="1900">
                <a:solidFill>
                  <a:schemeClr val="dk1"/>
                </a:solidFill>
              </a:rPr>
              <a:t>데이터 검수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" sz="1900">
                <a:solidFill>
                  <a:schemeClr val="dk1"/>
                </a:solidFill>
              </a:rPr>
              <a:t>Transformer 비중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" sz="1900">
                <a:solidFill>
                  <a:schemeClr val="dk1"/>
                </a:solidFill>
              </a:rPr>
              <a:t>Post - Processing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" sz="1900">
                <a:solidFill>
                  <a:schemeClr val="dk1"/>
                </a:solidFill>
              </a:rPr>
              <a:t>Visualization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692550" y="2132463"/>
            <a:ext cx="3205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" sz="1900">
                <a:solidFill>
                  <a:schemeClr val="dk1"/>
                </a:solidFill>
              </a:rPr>
              <a:t>Soft Voting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" sz="1900">
                <a:solidFill>
                  <a:schemeClr val="dk1"/>
                </a:solidFill>
              </a:rPr>
              <a:t>더 다양한 variation의 Object Augmentation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b="1" lang="en" sz="1900">
                <a:solidFill>
                  <a:schemeClr val="dk1"/>
                </a:solidFill>
              </a:rPr>
              <a:t>Fold 활용 전략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감사합니다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228" name="Google Shape;228;p25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7975" y="1187288"/>
            <a:ext cx="4686557" cy="325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팀 소개 &amp; 역할분담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64" name="Google Shape;64;p14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3254600" y="1745825"/>
            <a:ext cx="1208400" cy="1317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-3475" y="3236300"/>
            <a:ext cx="168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서</a:t>
            </a:r>
            <a:r>
              <a:rPr b="1" lang="en"/>
              <a:t>광채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Passion-ate Mix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594350" y="3236300"/>
            <a:ext cx="168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오</a:t>
            </a:r>
            <a:r>
              <a:rPr b="1" lang="en"/>
              <a:t>하은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라벨링 수정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015350" y="3236288"/>
            <a:ext cx="168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이</a:t>
            </a:r>
            <a:r>
              <a:rPr b="1" lang="en"/>
              <a:t>승우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CRF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519125" y="3236300"/>
            <a:ext cx="168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강</a:t>
            </a:r>
            <a:r>
              <a:rPr b="1" lang="en"/>
              <a:t>재현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Swin, CSwin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TTA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6034175" y="3236288"/>
            <a:ext cx="168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김</a:t>
            </a:r>
            <a:r>
              <a:rPr b="1" lang="en"/>
              <a:t>민준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UNet++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Labeling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7385550" y="3236288"/>
            <a:ext cx="168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박</a:t>
            </a:r>
            <a:r>
              <a:rPr b="1" lang="en"/>
              <a:t>상현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UNet3+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CRF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1249" y="1657500"/>
            <a:ext cx="1208400" cy="14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7">
            <a:alphaModFix/>
          </a:blip>
          <a:srcRect b="0" l="0" r="16008" t="0"/>
          <a:stretch/>
        </p:blipFill>
        <p:spPr>
          <a:xfrm>
            <a:off x="7624825" y="1650313"/>
            <a:ext cx="1208400" cy="150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2400" y="1616750"/>
            <a:ext cx="1264549" cy="15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9">
            <a:alphaModFix/>
          </a:blip>
          <a:srcRect b="0" l="0" r="14632" t="12334"/>
          <a:stretch/>
        </p:blipFill>
        <p:spPr>
          <a:xfrm>
            <a:off x="222100" y="1616750"/>
            <a:ext cx="1289600" cy="155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1510437" y="1782502"/>
            <a:ext cx="1658573" cy="1243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-3475" y="4067600"/>
            <a:ext cx="16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CEO</a:t>
            </a:r>
            <a:endParaRPr b="1"/>
          </a:p>
        </p:txBody>
      </p:sp>
      <p:sp>
        <p:nvSpPr>
          <p:cNvPr id="81" name="Google Shape;81;p14"/>
          <p:cNvSpPr txBox="1"/>
          <p:nvPr/>
        </p:nvSpPr>
        <p:spPr>
          <a:xfrm>
            <a:off x="1565500" y="4067600"/>
            <a:ext cx="16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인턴</a:t>
            </a:r>
            <a:endParaRPr b="1"/>
          </a:p>
        </p:txBody>
      </p:sp>
      <p:sp>
        <p:nvSpPr>
          <p:cNvPr id="82" name="Google Shape;82;p14"/>
          <p:cNvSpPr txBox="1"/>
          <p:nvPr/>
        </p:nvSpPr>
        <p:spPr>
          <a:xfrm>
            <a:off x="3041225" y="4067600"/>
            <a:ext cx="16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신입사원</a:t>
            </a:r>
            <a:endParaRPr b="1"/>
          </a:p>
        </p:txBody>
      </p:sp>
      <p:sp>
        <p:nvSpPr>
          <p:cNvPr id="83" name="Google Shape;83;p14"/>
          <p:cNvSpPr txBox="1"/>
          <p:nvPr/>
        </p:nvSpPr>
        <p:spPr>
          <a:xfrm>
            <a:off x="4551725" y="4067600"/>
            <a:ext cx="16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대리</a:t>
            </a:r>
            <a:endParaRPr b="1"/>
          </a:p>
        </p:txBody>
      </p:sp>
      <p:sp>
        <p:nvSpPr>
          <p:cNvPr id="84" name="Google Shape;84;p14"/>
          <p:cNvSpPr txBox="1"/>
          <p:nvPr/>
        </p:nvSpPr>
        <p:spPr>
          <a:xfrm>
            <a:off x="6085925" y="4067600"/>
            <a:ext cx="16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CTO</a:t>
            </a:r>
            <a:endParaRPr b="1"/>
          </a:p>
        </p:txBody>
      </p:sp>
      <p:sp>
        <p:nvSpPr>
          <p:cNvPr id="85" name="Google Shape;85;p14"/>
          <p:cNvSpPr txBox="1"/>
          <p:nvPr/>
        </p:nvSpPr>
        <p:spPr>
          <a:xfrm>
            <a:off x="7385550" y="4067600"/>
            <a:ext cx="16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부장</a:t>
            </a:r>
            <a:endParaRPr b="1"/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34575" y="1671308"/>
            <a:ext cx="1469051" cy="146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협업- Notion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92" name="Google Shape;92;p15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50" y="4614296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6">
            <a:alphaModFix/>
          </a:blip>
          <a:srcRect b="2486" l="0" r="0" t="0"/>
          <a:stretch/>
        </p:blipFill>
        <p:spPr>
          <a:xfrm>
            <a:off x="579125" y="951600"/>
            <a:ext cx="3003800" cy="380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5175" y="1202125"/>
            <a:ext cx="4154151" cy="34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협업-Git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103" name="Google Shape;103;p16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88" y="1012588"/>
            <a:ext cx="8907426" cy="11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5" y="2228875"/>
            <a:ext cx="5143149" cy="1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2575" y="2228850"/>
            <a:ext cx="4262576" cy="20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Data 검수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115" name="Google Shape;115;p17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10015" l="0" r="0" t="0"/>
          <a:stretch/>
        </p:blipFill>
        <p:spPr>
          <a:xfrm>
            <a:off x="4303500" y="1097075"/>
            <a:ext cx="3909125" cy="30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75" y="1137875"/>
            <a:ext cx="3112350" cy="30018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463075" y="4247750"/>
            <a:ext cx="94197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=&gt; 라벨링 오류 수정 14장, 삭제 4장 (전체 이미지 0.5% 수정 혹은 삭제)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4F4FF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Data Augmentation  (Passionate-Mix)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127" name="Google Shape;127;p18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50" y="1072125"/>
            <a:ext cx="2438999" cy="24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525" y="1072125"/>
            <a:ext cx="2438999" cy="24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251" y="1072125"/>
            <a:ext cx="2438999" cy="243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387325" y="3704675"/>
            <a:ext cx="941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Background</a:t>
            </a: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영역을 탐지해 그 부분에만 Object Augmentation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Battery mIoU 0.8 -&gt; 0.9 그 외 class(Clothing, Styrofoam 등) 효과 미미</a:t>
            </a:r>
            <a:endParaRPr b="1" sz="2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Data Augmentation 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140" name="Google Shape;140;p19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9"/>
          <p:cNvSpPr txBox="1"/>
          <p:nvPr/>
        </p:nvSpPr>
        <p:spPr>
          <a:xfrm>
            <a:off x="83125" y="3739275"/>
            <a:ext cx="871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Backbone마다 최적의 조합을 찾아 다양하게 시도 및 적용, 가벼운 모델 위주로 실험</a:t>
            </a:r>
            <a:endParaRPr b="1" sz="17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Nanum Gothic"/>
              <a:buChar char="●"/>
            </a:pPr>
            <a:r>
              <a:rPr b="1" lang="en" sz="1700">
                <a:solidFill>
                  <a:srgbClr val="0C0C0C"/>
                </a:solidFill>
                <a:latin typeface="Nanum Gothic"/>
                <a:ea typeface="Nanum Gothic"/>
                <a:cs typeface="Nanum Gothic"/>
                <a:sym typeface="Nanum Gothic"/>
              </a:rPr>
              <a:t>Augmentation 종류 및 hyperparameter 선정 =&gt; Albumentation Demo 페이지 활용</a:t>
            </a:r>
            <a:endParaRPr b="1" sz="17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C0C0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6">
            <a:alphaModFix/>
          </a:blip>
          <a:srcRect b="0" l="0" r="5069" t="0"/>
          <a:stretch/>
        </p:blipFill>
        <p:spPr>
          <a:xfrm>
            <a:off x="4696350" y="1038100"/>
            <a:ext cx="4407649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25" y="1038100"/>
            <a:ext cx="4642826" cy="270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4375" y="2164550"/>
            <a:ext cx="4407650" cy="139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5" y="3826700"/>
            <a:ext cx="9090473" cy="9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53525" y="360575"/>
            <a:ext cx="94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Data Visualization</a:t>
            </a:r>
            <a:endParaRPr sz="400"/>
          </a:p>
        </p:txBody>
      </p:sp>
      <p:cxnSp>
        <p:nvCxnSpPr>
          <p:cNvPr id="154" name="Google Shape;154;p20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1189438"/>
            <a:ext cx="8839204" cy="12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8075" y="47820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50" y="46939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2725" y="4773663"/>
            <a:ext cx="1686975" cy="1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0" y="822838"/>
            <a:ext cx="941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F4FFC"/>
                </a:solidFill>
              </a:rPr>
              <a:t>Augmentation</a:t>
            </a:r>
            <a:endParaRPr sz="100"/>
          </a:p>
        </p:txBody>
      </p:sp>
      <p:sp>
        <p:nvSpPr>
          <p:cNvPr id="160" name="Google Shape;160;p20"/>
          <p:cNvSpPr txBox="1"/>
          <p:nvPr/>
        </p:nvSpPr>
        <p:spPr>
          <a:xfrm>
            <a:off x="0" y="2291213"/>
            <a:ext cx="941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F4FFC"/>
                </a:solidFill>
              </a:rPr>
              <a:t>Model Comparison</a:t>
            </a:r>
            <a:endParaRPr sz="100"/>
          </a:p>
        </p:txBody>
      </p:sp>
      <p:sp>
        <p:nvSpPr>
          <p:cNvPr id="161" name="Google Shape;161;p20"/>
          <p:cNvSpPr txBox="1"/>
          <p:nvPr/>
        </p:nvSpPr>
        <p:spPr>
          <a:xfrm>
            <a:off x="0" y="3536638"/>
            <a:ext cx="941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F4FFC"/>
                </a:solidFill>
              </a:rPr>
              <a:t>CRF</a:t>
            </a:r>
            <a:endParaRPr sz="10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25" y="2611150"/>
            <a:ext cx="9090473" cy="10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/>
        </p:nvSpPr>
        <p:spPr>
          <a:xfrm>
            <a:off x="53525" y="360575"/>
            <a:ext cx="9419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F4FFC"/>
                </a:solidFill>
              </a:rPr>
              <a:t>Technique</a:t>
            </a:r>
            <a:endParaRPr b="1" sz="30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cxnSp>
        <p:nvCxnSpPr>
          <p:cNvPr id="168" name="Google Shape;168;p21"/>
          <p:cNvCxnSpPr/>
          <p:nvPr/>
        </p:nvCxnSpPr>
        <p:spPr>
          <a:xfrm>
            <a:off x="520375" y="931925"/>
            <a:ext cx="7836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1"/>
          <p:cNvSpPr txBox="1"/>
          <p:nvPr/>
        </p:nvSpPr>
        <p:spPr>
          <a:xfrm>
            <a:off x="389475" y="1137863"/>
            <a:ext cx="3078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AutoNum type="arabicPeriod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Multi-Scale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[0.5, 0.625, … , 2]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AutoNum type="arabicPeriod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Rotate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AutoNum type="arabicPeriod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Flip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97925" y="844913"/>
            <a:ext cx="9419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F4FFC"/>
                </a:solidFill>
              </a:rPr>
              <a:t>1. </a:t>
            </a:r>
            <a:r>
              <a:rPr b="1" lang="en" sz="2400">
                <a:solidFill>
                  <a:srgbClr val="4F4FFC"/>
                </a:solidFill>
              </a:rPr>
              <a:t>TTA</a:t>
            </a:r>
            <a:endParaRPr b="1" sz="18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71" name="Google Shape;171;p21"/>
          <p:cNvSpPr txBox="1"/>
          <p:nvPr/>
        </p:nvSpPr>
        <p:spPr>
          <a:xfrm>
            <a:off x="97925" y="2238738"/>
            <a:ext cx="9419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F4FFC"/>
                </a:solidFill>
              </a:rPr>
              <a:t>2. Pseudo labeling</a:t>
            </a:r>
            <a:endParaRPr b="1" sz="18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72" name="Google Shape;172;p21"/>
          <p:cNvSpPr txBox="1"/>
          <p:nvPr/>
        </p:nvSpPr>
        <p:spPr>
          <a:xfrm>
            <a:off x="2873025" y="1184063"/>
            <a:ext cx="5330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Score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Unet++: </a:t>
            </a:r>
            <a:r>
              <a:rPr lang="en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0.71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-&gt; </a:t>
            </a:r>
            <a:r>
              <a:rPr lang="en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0.742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(TTA)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Swin: </a:t>
            </a:r>
            <a:r>
              <a:rPr lang="en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0.726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-&gt; </a:t>
            </a:r>
            <a:r>
              <a:rPr lang="en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0.745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(TTA)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BEiT: </a:t>
            </a:r>
            <a:r>
              <a:rPr lang="en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0.776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-&gt; </a:t>
            </a:r>
            <a:r>
              <a:rPr lang="en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0.789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(TTA_v1)</a:t>
            </a:r>
            <a:r>
              <a:rPr lang="en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</a:t>
            </a:r>
            <a:r>
              <a:rPr lang="en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0.790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(TTA_v2)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497650" y="2845213"/>
            <a:ext cx="259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특히 Clothing class 상승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(mIoU 0.76 -&gt; 0.85)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2873025" y="2687813"/>
            <a:ext cx="6501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Score 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Unet++: </a:t>
            </a:r>
            <a:r>
              <a:rPr lang="en" sz="1500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0.68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(Default) -&gt; </a:t>
            </a:r>
            <a:r>
              <a:rPr lang="en" sz="1500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(1차 Pseudo)  -&gt; </a:t>
            </a:r>
            <a:r>
              <a:rPr lang="en" sz="1500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0.71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(2차 Pseudo)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Swin: </a:t>
            </a:r>
            <a:r>
              <a:rPr lang="en" sz="1500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0.768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(Default) -&gt; </a:t>
            </a:r>
            <a:r>
              <a:rPr lang="en" sz="1500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0.771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(Pseudo)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BEiT: </a:t>
            </a:r>
            <a:r>
              <a:rPr lang="en" sz="1500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0.760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(Default) -&gt; </a:t>
            </a:r>
            <a:r>
              <a:rPr lang="en" sz="1500">
                <a:solidFill>
                  <a:srgbClr val="4F4FFC"/>
                </a:solidFill>
                <a:latin typeface="Nanum Gothic"/>
                <a:ea typeface="Nanum Gothic"/>
                <a:cs typeface="Nanum Gothic"/>
                <a:sym typeface="Nanum Gothic"/>
              </a:rPr>
              <a:t>0.792</a:t>
            </a:r>
            <a:r>
              <a:rPr lang="en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(Pseudo)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075" y="4693974"/>
            <a:ext cx="1469051" cy="1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50" y="4614284"/>
            <a:ext cx="1383200" cy="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725" y="4693950"/>
            <a:ext cx="1686975" cy="1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97925" y="3685588"/>
            <a:ext cx="9419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F4FFC"/>
                </a:solidFill>
              </a:rPr>
              <a:t>3. Loss &amp; Lr Scheduler</a:t>
            </a:r>
            <a:endParaRPr b="1" sz="1800">
              <a:solidFill>
                <a:srgbClr val="4F4FF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79" name="Google Shape;179;p21"/>
          <p:cNvSpPr txBox="1"/>
          <p:nvPr/>
        </p:nvSpPr>
        <p:spPr>
          <a:xfrm>
            <a:off x="389475" y="4110125"/>
            <a:ext cx="435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Loss: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Dice, CE, Jaccard, Mix(CE + Dice), etc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234625" y="4110125"/>
            <a:ext cx="568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Lr Scheduler: </a:t>
            </a:r>
            <a:r>
              <a:rPr b="1"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CosineAnnealing, Step, CosineRestart,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CosineAnnealingWarmUpRestarts, etc</a:t>
            </a: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